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5" r:id="rId3"/>
    <p:sldId id="262" r:id="rId4"/>
    <p:sldId id="266" r:id="rId5"/>
    <p:sldId id="267" r:id="rId6"/>
    <p:sldId id="268" r:id="rId7"/>
    <p:sldId id="269" r:id="rId8"/>
    <p:sldId id="270" r:id="rId9"/>
    <p:sldId id="272" r:id="rId10"/>
    <p:sldId id="271" r:id="rId11"/>
    <p:sldId id="274" r:id="rId12"/>
    <p:sldId id="273" r:id="rId13"/>
    <p:sldId id="275" r:id="rId14"/>
    <p:sldId id="261" r:id="rId15"/>
    <p:sldId id="264" r:id="rId16"/>
    <p:sldId id="276" r:id="rId17"/>
    <p:sldId id="25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A"/>
    <a:srgbClr val="C42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3A7532-E56B-4290-9213-58C3B6DC28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410BC-C3ED-43DA-99BB-9624954CA9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52DFB-CCC1-4658-8A36-3184513EA47B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4A275-1ADC-44C9-8342-B4D77FE60A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41851-A78C-4F47-A9F3-101AE28F21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57B29-D226-4FE1-9FD7-712C67A9F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7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14AAC-D641-4155-ABBE-7BEBCB266AB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E1415-27FC-49A3-9585-E3C0029ED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064"/>
            <a:ext cx="12191999" cy="2072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80744" y="2135607"/>
            <a:ext cx="9448800" cy="182509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80744" y="3964403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Name(s), company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18705" y="4663782"/>
            <a:ext cx="291084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0279AD-1C84-4B0F-9428-564C8ED2D4D3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E64C6D-1211-4964-BD7A-3B35843700B8}"/>
              </a:ext>
            </a:extLst>
          </p:cNvPr>
          <p:cNvSpPr txBox="1"/>
          <p:nvPr userDrawn="1"/>
        </p:nvSpPr>
        <p:spPr>
          <a:xfrm>
            <a:off x="156508" y="1626724"/>
            <a:ext cx="1895824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Browallia New" panose="020B0502040204020203" pitchFamily="34" charset="-34"/>
                <a:cs typeface="Browallia New" panose="020B0502040204020203" pitchFamily="34" charset="-34"/>
              </a:rPr>
              <a:t>SPWLA Distinguished Speaker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Browallia New" panose="020B0502040204020203" pitchFamily="34" charset="-34"/>
                <a:cs typeface="Browallia New" panose="020B0502040204020203" pitchFamily="34" charset="-34"/>
              </a:rPr>
              <a:t>2019 – 2020</a:t>
            </a:r>
            <a:endParaRPr lang="en-US" sz="2000" b="1" dirty="0">
              <a:solidFill>
                <a:schemeClr val="accent1"/>
              </a:solidFill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8B1610-2327-477C-9127-FCB212A95C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257" y="3372137"/>
            <a:ext cx="1887075" cy="1323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03" y="2198655"/>
            <a:ext cx="10820400" cy="4024125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480FD7-4D03-4012-BA73-16A4F3547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740" y="72958"/>
            <a:ext cx="1603444" cy="1124524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3FBC524B-0C20-4AE1-BE99-C2697BA9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503" y="6350748"/>
            <a:ext cx="2514599" cy="365125"/>
          </a:xfrm>
          <a:prstGeom prst="rect">
            <a:avLst/>
          </a:prstGeom>
        </p:spPr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1D7136-4BF3-4E75-8630-D8219D64F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1E8D893-3910-4928-92F0-594D37608889}"/>
              </a:ext>
            </a:extLst>
          </p:cNvPr>
          <p:cNvSpPr txBox="1">
            <a:spLocks/>
          </p:cNvSpPr>
          <p:nvPr userDrawn="1"/>
        </p:nvSpPr>
        <p:spPr>
          <a:xfrm>
            <a:off x="4525632" y="6350748"/>
            <a:ext cx="3140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SPWLA Distinguished Speaker Series 2019-2020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B559E-9522-4C80-974D-4C9325857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740" y="72958"/>
            <a:ext cx="1603444" cy="112452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E7D8805-DC7A-4E51-85D8-BE5796E1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0748"/>
            <a:ext cx="2514599" cy="365125"/>
          </a:xfrm>
          <a:prstGeom prst="rect">
            <a:avLst/>
          </a:prstGeom>
        </p:spPr>
        <p:txBody>
          <a:bodyPr/>
          <a:lstStyle/>
          <a:p>
            <a:fld id="{1CC8A93C-D10A-4963-9565-4026F3D9644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42A0545-4BD6-4C49-A4A4-D59B8F513711}"/>
              </a:ext>
            </a:extLst>
          </p:cNvPr>
          <p:cNvSpPr txBox="1">
            <a:spLocks/>
          </p:cNvSpPr>
          <p:nvPr userDrawn="1"/>
        </p:nvSpPr>
        <p:spPr>
          <a:xfrm>
            <a:off x="4525632" y="6350748"/>
            <a:ext cx="31407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SPWLA Distinguished Speaker Series 2019-2020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DD730B-3949-41EF-9F64-40EFB4CFE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9C5E72-40C0-4B69-A193-49BE2342D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740" y="72958"/>
            <a:ext cx="1603444" cy="112452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D490D11-A8B7-480A-A7BD-86805A31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0748"/>
            <a:ext cx="2514599" cy="365125"/>
          </a:xfrm>
          <a:prstGeom prst="rect">
            <a:avLst/>
          </a:prstGeom>
        </p:spPr>
        <p:txBody>
          <a:bodyPr/>
          <a:lstStyle/>
          <a:p>
            <a:fld id="{16AB0D9B-B8D4-4496-B3BB-6601642D7C4D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B8E337-27A9-482C-BFCA-51B22A2FC5E3}"/>
              </a:ext>
            </a:extLst>
          </p:cNvPr>
          <p:cNvSpPr txBox="1">
            <a:spLocks/>
          </p:cNvSpPr>
          <p:nvPr userDrawn="1"/>
        </p:nvSpPr>
        <p:spPr>
          <a:xfrm>
            <a:off x="4517006" y="6350748"/>
            <a:ext cx="315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SPWLA Distinguished Speaker Series 2019-2020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879939-2ED9-4DBC-8BC4-815854436C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DEE9C-1CA2-45C8-A817-69B51E047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740" y="72958"/>
            <a:ext cx="1603444" cy="112452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EFF6F09-5F57-41D3-B298-3606AD5F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0748"/>
            <a:ext cx="2514599" cy="365125"/>
          </a:xfrm>
          <a:prstGeom prst="rect">
            <a:avLst/>
          </a:prstGeom>
        </p:spPr>
        <p:txBody>
          <a:bodyPr/>
          <a:lstStyle/>
          <a:p>
            <a:fld id="{80B8506A-EBAB-4139-840E-8FF15955D7B6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9F56A0-06BA-40D7-8419-49BB6DDD0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9A58650-CCE0-46B4-8AB7-50FC34C6D715}"/>
              </a:ext>
            </a:extLst>
          </p:cNvPr>
          <p:cNvSpPr txBox="1">
            <a:spLocks/>
          </p:cNvSpPr>
          <p:nvPr userDrawn="1"/>
        </p:nvSpPr>
        <p:spPr>
          <a:xfrm>
            <a:off x="4517006" y="6350748"/>
            <a:ext cx="315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SPWLA Distinguished Speaker Series 2019-2020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0748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681CE7-65CF-42BC-9383-60F87063ABC9}" type="datetime1">
              <a:rPr lang="en-US" smtClean="0"/>
              <a:pPr/>
              <a:t>1/7/2020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BEA1F8-B3C1-4E3F-90A0-8B479E7A0A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44000" y="6364034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1600" b="1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www.spwla.org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oleObject" Target="../embeddings/oleObject1.bin"/><Relationship Id="rId7" Type="http://schemas.openxmlformats.org/officeDocument/2006/relationships/hyperlink" Target="https://www.google.no/url?sa=i&amp;source=images&amp;cd=&amp;cad=rja&amp;uact=8&amp;ved=2ahUKEwjEmaf-sIrbAhUCjCwKHcQuDpgQjRx6BAgBEAQ&amp;url=http://www.statoil.com/en/news/15mar2018-statoil.html&amp;psig=AOvVaw3LAujh3fB7DvVT6ttAg2_2&amp;ust=152656527702453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5508" y="1586940"/>
            <a:ext cx="2180744" cy="1735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D033F2-3873-47B7-BA1E-F5C1336C2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Final Piece of the Puzzle: 3D Inversion of Ultra-Deep Azimuthal Resistivity LWD Data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7CADA4-1D0F-4F2C-AE7E-750F5EC36B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Nigel Clegg, Timothy Parker, Bronwyn Djefel (Halliburton), Luc Monteilhet (ConocoPhillips), David Marchant (Computational Geosciences Inc.)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46" y="1700396"/>
            <a:ext cx="2180744" cy="1508105"/>
          </a:xfrm>
          <a:prstGeom prst="rect">
            <a:avLst/>
          </a:prstGeom>
          <a:noFill/>
          <a:ln w="38100" cmpd="thickThin">
            <a:solidFill>
              <a:schemeClr val="accent1">
                <a:shade val="50000"/>
                <a:tint val="90000"/>
                <a:satMod val="13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 smtClean="0">
                <a:solidFill>
                  <a:srgbClr val="C00000"/>
                </a:solidFill>
              </a:rPr>
              <a:t>SPWLA</a:t>
            </a:r>
          </a:p>
          <a:p>
            <a:pPr algn="ctr"/>
            <a:r>
              <a:rPr lang="en-GB" sz="2300" b="1" dirty="0" smtClean="0">
                <a:solidFill>
                  <a:srgbClr val="C00000"/>
                </a:solidFill>
              </a:rPr>
              <a:t>Distinguished </a:t>
            </a:r>
          </a:p>
          <a:p>
            <a:pPr algn="ctr"/>
            <a:r>
              <a:rPr lang="en-GB" sz="2300" b="1" dirty="0" smtClean="0">
                <a:solidFill>
                  <a:srgbClr val="C00000"/>
                </a:solidFill>
              </a:rPr>
              <a:t>Speaker</a:t>
            </a:r>
          </a:p>
          <a:p>
            <a:pPr algn="ctr"/>
            <a:r>
              <a:rPr lang="en-GB" sz="2300" b="1" dirty="0" smtClean="0">
                <a:solidFill>
                  <a:srgbClr val="C00000"/>
                </a:solidFill>
              </a:rPr>
              <a:t>2019-2020</a:t>
            </a:r>
            <a:endParaRPr lang="en-GB" sz="2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031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4D Seismic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108" y="539063"/>
            <a:ext cx="3091976" cy="56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82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416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Central Portion of Well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08" y="1083788"/>
            <a:ext cx="7135696" cy="52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7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4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Central Portion of Well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14" t="6943"/>
          <a:stretch/>
        </p:blipFill>
        <p:spPr>
          <a:xfrm>
            <a:off x="816540" y="1353161"/>
            <a:ext cx="10689660" cy="49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4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Fault Terminating Oil Zone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1" t="5053"/>
          <a:stretch/>
        </p:blipFill>
        <p:spPr>
          <a:xfrm>
            <a:off x="996461" y="1324708"/>
            <a:ext cx="10531533" cy="50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B05C02-6A8F-4280-82A9-4A981CD8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-82952"/>
            <a:ext cx="8610600" cy="129302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8C5C20-16B8-4917-B45B-7D02E6079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20128"/>
            <a:ext cx="10820400" cy="402412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3D inversion validated with 1D inversion, azimuthal resistivity and density images, and information from the 4D seismic.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3D inversion shows the structural complexity in a way that is easy to understand.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This will have a significant impact on well placement and will increase reservoir understanding.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E5D9A-EE5A-4B8E-B121-DF5C02A2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7AE22-76C1-4B27-8DA4-EA8FB9E92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3" y="-84072"/>
            <a:ext cx="8610600" cy="1293028"/>
          </a:xfrm>
        </p:spPr>
        <p:txBody>
          <a:bodyPr>
            <a:normAutofit/>
          </a:bodyPr>
          <a:lstStyle/>
          <a:p>
            <a:r>
              <a:rPr lang="en-US" sz="2800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E43F29-E993-4A27-B276-97BE933C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1440476"/>
            <a:ext cx="10972801" cy="48086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PL018 partnership</a:t>
            </a:r>
          </a:p>
          <a:p>
            <a:pPr marL="917575" lvl="2" indent="-285750"/>
            <a:r>
              <a:rPr lang="en-US" sz="2400" dirty="0"/>
              <a:t>ConocoPhillips </a:t>
            </a:r>
            <a:r>
              <a:rPr lang="en-US" sz="2400" dirty="0" err="1"/>
              <a:t>Skandinavia</a:t>
            </a:r>
            <a:r>
              <a:rPr lang="en-US" sz="2400" dirty="0"/>
              <a:t> AS</a:t>
            </a:r>
          </a:p>
          <a:p>
            <a:pPr marL="917575" lvl="2" indent="-285750"/>
            <a:r>
              <a:rPr lang="en-US" sz="2400" dirty="0"/>
              <a:t>Total E&amp;P Norge AS</a:t>
            </a:r>
          </a:p>
          <a:p>
            <a:pPr marL="917575" lvl="2" indent="-285750"/>
            <a:r>
              <a:rPr lang="en-US" sz="2400" dirty="0" err="1"/>
              <a:t>Vår</a:t>
            </a:r>
            <a:r>
              <a:rPr lang="en-US" sz="2400" dirty="0"/>
              <a:t> </a:t>
            </a:r>
            <a:r>
              <a:rPr lang="en-US" sz="2400" dirty="0" err="1"/>
              <a:t>Energi</a:t>
            </a:r>
            <a:r>
              <a:rPr lang="en-US" sz="2400" dirty="0"/>
              <a:t> AS</a:t>
            </a:r>
          </a:p>
          <a:p>
            <a:pPr marL="917575" lvl="2" indent="-285750"/>
            <a:r>
              <a:rPr lang="en-US" sz="2400" dirty="0" err="1"/>
              <a:t>Equinor</a:t>
            </a:r>
            <a:r>
              <a:rPr lang="en-US" sz="2400" dirty="0"/>
              <a:t> Energy AS</a:t>
            </a:r>
          </a:p>
          <a:p>
            <a:pPr marL="917575" lvl="2" indent="-285750"/>
            <a:r>
              <a:rPr lang="en-US" sz="2400" dirty="0" err="1"/>
              <a:t>Petoro</a:t>
            </a:r>
            <a:r>
              <a:rPr lang="en-US" sz="2400" dirty="0"/>
              <a:t> AS</a:t>
            </a:r>
          </a:p>
          <a:p>
            <a:pPr marL="917575" lvl="2" indent="-285750"/>
            <a:endParaRPr lang="en-US" sz="2400" dirty="0"/>
          </a:p>
          <a:p>
            <a:pPr marL="285750" indent="-285750"/>
            <a:r>
              <a:rPr lang="en-US" dirty="0"/>
              <a:t> Colleagues at ConocoPhillips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GB" dirty="0"/>
              <a:t>  Halliburton</a:t>
            </a:r>
          </a:p>
          <a:p>
            <a:pPr marL="742950" lvl="1" indent="-285750"/>
            <a:r>
              <a:rPr lang="en-GB" dirty="0"/>
              <a:t>Ultra Deep Resistivity Team</a:t>
            </a:r>
          </a:p>
          <a:p>
            <a:pPr marL="742950" lvl="1" indent="-285750"/>
            <a:endParaRPr lang="en-GB" dirty="0"/>
          </a:p>
          <a:p>
            <a:pPr marL="285750" indent="-285750"/>
            <a:r>
              <a:rPr lang="en-GB" dirty="0"/>
              <a:t>Computational Geosciences </a:t>
            </a:r>
            <a:r>
              <a:rPr lang="en-GB" dirty="0" err="1"/>
              <a:t>Inc</a:t>
            </a:r>
            <a:endParaRPr lang="en-GB" dirty="0"/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82B3F7BD-49D6-4B1C-93CD-F14DA7B81A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464786"/>
              </p:ext>
            </p:extLst>
          </p:nvPr>
        </p:nvGraphicFramePr>
        <p:xfrm>
          <a:off x="6363133" y="1340300"/>
          <a:ext cx="3472766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3" imgW="2709672" imgH="617220" progId="Word.Document.8">
                  <p:embed/>
                </p:oleObj>
              </mc:Choice>
              <mc:Fallback>
                <p:oleObj name="Document" r:id="rId3" imgW="2709672" imgH="617220" progId="Word.Document.8">
                  <p:embed/>
                  <p:pic>
                    <p:nvPicPr>
                      <p:cNvPr id="13" name="Object 5">
                        <a:extLst>
                          <a:ext uri="{FF2B5EF4-FFF2-40B4-BE49-F238E27FC236}">
                            <a16:creationId xmlns:a16="http://schemas.microsoft.com/office/drawing/2014/main" id="{82B3F7BD-49D6-4B1C-93CD-F14DA7B81A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133" y="1340300"/>
                        <a:ext cx="3472766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1419A29-BA88-4399-9F51-8195CFCAE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650" y="4213439"/>
            <a:ext cx="1753302" cy="676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121EF-E0AD-414F-82BD-665185C53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603" y="2736419"/>
            <a:ext cx="2620423" cy="790685"/>
          </a:xfrm>
          <a:prstGeom prst="rect">
            <a:avLst/>
          </a:prstGeom>
        </p:spPr>
      </p:pic>
      <p:pic>
        <p:nvPicPr>
          <p:cNvPr id="11" name="Picture 10" descr="Relatert bilde">
            <a:hlinkClick r:id="rId7"/>
            <a:extLst>
              <a:ext uri="{FF2B5EF4-FFF2-40B4-BE49-F238E27FC236}">
                <a16:creationId xmlns:a16="http://schemas.microsoft.com/office/drawing/2014/main" id="{795FD45A-C5F8-4FD2-AF59-28EA1C80E71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26" y="3685003"/>
            <a:ext cx="2846442" cy="160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AA94A-7175-4730-A5D7-EA406A22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6217" y="2727468"/>
            <a:ext cx="1954151" cy="9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32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8A7FE-91AF-4236-BBA9-2AC99794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840377"/>
          </a:xfrm>
        </p:spPr>
        <p:txBody>
          <a:bodyPr>
            <a:normAutofit/>
          </a:bodyPr>
          <a:lstStyle/>
          <a:p>
            <a:r>
              <a:rPr lang="en-US" dirty="0"/>
              <a:t>SPWLA MEMEBRSHIP 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9960B-53AC-4CB6-A8B1-E0C7CE98F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1686655"/>
            <a:ext cx="5079991" cy="43747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2FBAA-7C2A-4A3A-A582-CE0769609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121315"/>
            <a:ext cx="5311775" cy="4192007"/>
          </a:xfrm>
        </p:spPr>
        <p:txBody>
          <a:bodyPr anchor="ctr">
            <a:normAutofit fontScale="92500" lnSpcReduction="20000"/>
          </a:bodyPr>
          <a:lstStyle/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Monthly free webinars</a:t>
            </a:r>
          </a:p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Petrophysics Journal </a:t>
            </a:r>
          </a:p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Registration Savings on Conferences</a:t>
            </a:r>
          </a:p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Access to On-line Educational Resources (SPWLA Nuggets of Wisdom)</a:t>
            </a:r>
          </a:p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Petrophysics focused information</a:t>
            </a:r>
          </a:p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SPWLA Foundation Scholarship Program</a:t>
            </a:r>
          </a:p>
          <a:p>
            <a:pPr marL="548640" indent="-45720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400" dirty="0"/>
              <a:t>Sponsored Student Membership... MUCH more!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3AA9A-1A26-4CD0-8E1A-B93E141C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686655"/>
            <a:ext cx="5105400" cy="43747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F744D-27E9-4243-9AF6-AB4BE5415C07}"/>
              </a:ext>
            </a:extLst>
          </p:cNvPr>
          <p:cNvSpPr txBox="1"/>
          <p:nvPr/>
        </p:nvSpPr>
        <p:spPr>
          <a:xfrm>
            <a:off x="8666897" y="392668"/>
            <a:ext cx="290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today! www.spwla.org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B4EC1B2-1B68-4F8D-8668-12AAFBA400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315"/>
            <a:ext cx="5497286" cy="4096923"/>
          </a:xfrm>
        </p:spPr>
        <p:txBody>
          <a:bodyPr>
            <a:noAutofit/>
          </a:bodyPr>
          <a:lstStyle/>
          <a:p>
            <a:pPr marL="285750" indent="-285750">
              <a:defRPr/>
            </a:pPr>
            <a:r>
              <a:rPr lang="en-US" sz="2200" dirty="0"/>
              <a:t>35 International Chapters (10 US based)</a:t>
            </a:r>
          </a:p>
          <a:p>
            <a:pPr marL="285750" indent="-285750">
              <a:defRPr/>
            </a:pPr>
            <a:r>
              <a:rPr lang="en-US" sz="2200" dirty="0"/>
              <a:t>18 Student Chapters</a:t>
            </a:r>
          </a:p>
          <a:p>
            <a:pPr marL="285750" indent="-285750">
              <a:defRPr/>
            </a:pPr>
            <a:r>
              <a:rPr lang="en-US" sz="2200" dirty="0"/>
              <a:t>9 Chapters-at-large (SIGs and Society of Core Analysts – SCA)</a:t>
            </a:r>
          </a:p>
          <a:p>
            <a:pPr marL="285750" indent="-285750">
              <a:defRPr/>
            </a:pPr>
            <a:r>
              <a:rPr lang="en-US" sz="2200" dirty="0"/>
              <a:t>Annual Symposium Held Alternatively in the US and Overseas</a:t>
            </a:r>
          </a:p>
          <a:p>
            <a:pPr marL="285750" indent="-285750">
              <a:defRPr/>
            </a:pPr>
            <a:r>
              <a:rPr lang="en-US" sz="2200" dirty="0"/>
              <a:t>Annual Distinguished Speaker Program and Global Distinguished Speakers</a:t>
            </a:r>
          </a:p>
          <a:p>
            <a:pPr marL="285750" indent="-285750">
              <a:defRPr/>
            </a:pPr>
            <a:r>
              <a:rPr lang="en-US" sz="2200" dirty="0"/>
              <a:t>Topical Conferences</a:t>
            </a:r>
          </a:p>
          <a:p>
            <a:pPr marL="285750" indent="-285750">
              <a:defRPr/>
            </a:pPr>
            <a:r>
              <a:rPr lang="en-US" sz="2200" dirty="0"/>
              <a:t>Many Local Chapter Activities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86FE81-49E1-4E44-9B6E-36E96BBB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0996-434A-4C73-B9CD-86AB3F42721C}" type="datetime1">
              <a:rPr lang="en-US" smtClean="0"/>
              <a:t>1/7/2020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0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7CBB-08AE-44FD-9453-4DB60D75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61</a:t>
            </a:r>
            <a:r>
              <a:rPr lang="en-US" baseline="30000" dirty="0"/>
              <a:t>st</a:t>
            </a:r>
            <a:r>
              <a:rPr lang="en-US" dirty="0"/>
              <a:t> ANNUAL SPWLA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279C4-053E-4106-A5C1-8D6E24F2E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03" y="2198655"/>
            <a:ext cx="10820400" cy="666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Banff, </a:t>
            </a:r>
            <a:r>
              <a:rPr lang="en-US"/>
              <a:t>Alberta, Canada       </a:t>
            </a:r>
            <a:r>
              <a:rPr lang="en-US" dirty="0"/>
              <a:t>		</a:t>
            </a:r>
            <a:r>
              <a:rPr lang="en-US"/>
              <a:t>                        </a:t>
            </a:r>
            <a:r>
              <a:rPr lang="en-US" dirty="0"/>
              <a:t>June 20-24, 2020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6DD895-3831-4E33-886A-83135968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1322" y="2865120"/>
            <a:ext cx="5629356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13810-42A7-4C03-AB5C-FF844F89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CE1D-CC6B-4A18-8B7B-24B464F7CC68}" type="datetime1">
              <a:rPr lang="en-US" smtClean="0"/>
              <a:t>1/7/2020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0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4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1D Inversion of Case Study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691" y="1332693"/>
            <a:ext cx="10735663" cy="501805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356633">
            <a:off x="3369323" y="1499524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Low Res </a:t>
            </a:r>
            <a:r>
              <a:rPr lang="en-GB" sz="1000" dirty="0" err="1" smtClean="0">
                <a:solidFill>
                  <a:schemeClr val="bg1"/>
                </a:solidFill>
              </a:rPr>
              <a:t>Bttm</a:t>
            </a:r>
            <a:r>
              <a:rPr lang="en-GB" sz="1000" dirty="0" smtClean="0">
                <a:solidFill>
                  <a:schemeClr val="bg1"/>
                </a:solidFill>
              </a:rPr>
              <a:t> Left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237936">
            <a:off x="9294323" y="1514911"/>
            <a:ext cx="10278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Low Res </a:t>
            </a:r>
            <a:r>
              <a:rPr lang="en-GB" sz="800" dirty="0" err="1" smtClean="0">
                <a:solidFill>
                  <a:schemeClr val="bg1"/>
                </a:solidFill>
              </a:rPr>
              <a:t>Bttm</a:t>
            </a:r>
            <a:r>
              <a:rPr lang="en-GB" sz="800" dirty="0" smtClean="0">
                <a:solidFill>
                  <a:schemeClr val="bg1"/>
                </a:solidFill>
              </a:rPr>
              <a:t> Left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849" y="153074"/>
            <a:ext cx="4744336" cy="1293028"/>
          </a:xfrm>
        </p:spPr>
        <p:txBody>
          <a:bodyPr>
            <a:normAutofit/>
          </a:bodyPr>
          <a:lstStyle/>
          <a:p>
            <a:r>
              <a:rPr lang="en-GB" sz="2800" dirty="0"/>
              <a:t>Cross Sections of 2 Octree </a:t>
            </a:r>
            <a:r>
              <a:rPr lang="en-GB" sz="2800" dirty="0" smtClean="0"/>
              <a:t>Meshes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1" y="2146078"/>
            <a:ext cx="9670737" cy="261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6012" y="1624346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Global Mesh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53696" y="1614082"/>
            <a:ext cx="165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Local Mesh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37830" y="4998411"/>
            <a:ext cx="474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Discretizes the entire well path and stores the inverse model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82859" y="4998411"/>
            <a:ext cx="474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Simulates the response and sensitivities of a single transmitter location at a single frequency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01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4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3D Data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65" y="1392803"/>
            <a:ext cx="10534189" cy="49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4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4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Video Fly Through of 3D Data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3D Animation Med R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198" b="15295"/>
          <a:stretch/>
        </p:blipFill>
        <p:spPr>
          <a:xfrm>
            <a:off x="371061" y="1444487"/>
            <a:ext cx="11707479" cy="4906261"/>
          </a:xfrm>
        </p:spPr>
      </p:pic>
    </p:spTree>
    <p:extLst>
      <p:ext uri="{BB962C8B-B14F-4D97-AF65-F5344CB8AC3E}">
        <p14:creationId xmlns:p14="http://schemas.microsoft.com/office/powerpoint/2010/main" val="10085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831" y="-82952"/>
            <a:ext cx="6816969" cy="1293028"/>
          </a:xfrm>
        </p:spPr>
        <p:txBody>
          <a:bodyPr>
            <a:normAutofit/>
          </a:bodyPr>
          <a:lstStyle/>
          <a:p>
            <a:r>
              <a:rPr lang="en-GB" sz="2800" dirty="0"/>
              <a:t>3D Inversion, Cut Off at 4 </a:t>
            </a:r>
            <a:r>
              <a:rPr lang="en-GB" sz="2800" dirty="0" err="1" smtClean="0"/>
              <a:t>ohm.m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86" y="1446250"/>
            <a:ext cx="10286568" cy="490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031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Qualifying 3D Inversion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1" y="1348154"/>
            <a:ext cx="10520204" cy="51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031" y="-82952"/>
            <a:ext cx="8610600" cy="1293028"/>
          </a:xfrm>
        </p:spPr>
        <p:txBody>
          <a:bodyPr>
            <a:normAutofit/>
          </a:bodyPr>
          <a:lstStyle/>
          <a:p>
            <a:r>
              <a:rPr lang="en-GB" sz="2800" dirty="0"/>
              <a:t>Entry Into Oil Zone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" y="1395598"/>
            <a:ext cx="10767646" cy="51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302A-836C-4B42-BFDA-505D32EA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1" y="198402"/>
            <a:ext cx="6699738" cy="1293028"/>
          </a:xfrm>
        </p:spPr>
        <p:txBody>
          <a:bodyPr>
            <a:normAutofit/>
          </a:bodyPr>
          <a:lstStyle/>
          <a:p>
            <a:r>
              <a:rPr lang="en-GB" sz="2800" dirty="0"/>
              <a:t>1D Inversion Results for Wells 1 and 2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DE82A-C498-4825-81E1-C7C1A756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F8E7-33A5-4787-B1D9-EDF14F8859E5}" type="datetime1">
              <a:rPr lang="en-US" smtClean="0"/>
              <a:t>1/7/2020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EAF20-FE56-4F2E-8AAE-74A52FABD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6" y="1224689"/>
            <a:ext cx="12035994" cy="51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4323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365</TotalTime>
  <Words>344</Words>
  <Application>Microsoft Office PowerPoint</Application>
  <PresentationFormat>Widescreen</PresentationFormat>
  <Paragraphs>92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Browallia New</vt:lpstr>
      <vt:lpstr>Calibri</vt:lpstr>
      <vt:lpstr>Vapor Trail</vt:lpstr>
      <vt:lpstr>Document</vt:lpstr>
      <vt:lpstr>The Final Piece of the Puzzle: 3D Inversion of Ultra-Deep Azimuthal Resistivity LWD Data</vt:lpstr>
      <vt:lpstr>1D Inversion of Case Study</vt:lpstr>
      <vt:lpstr>Cross Sections of 2 Octree Meshes</vt:lpstr>
      <vt:lpstr>3D Data</vt:lpstr>
      <vt:lpstr>Video Fly Through of 3D Data</vt:lpstr>
      <vt:lpstr>3D Inversion, Cut Off at 4 ohm.m</vt:lpstr>
      <vt:lpstr>Qualifying 3D Inversion</vt:lpstr>
      <vt:lpstr>Entry Into Oil Zone</vt:lpstr>
      <vt:lpstr>1D Inversion Results for Wells 1 and 2</vt:lpstr>
      <vt:lpstr>4D Seismic</vt:lpstr>
      <vt:lpstr>Central Portion of Well</vt:lpstr>
      <vt:lpstr>Central Portion of Well</vt:lpstr>
      <vt:lpstr>Fault Terminating Oil Zone</vt:lpstr>
      <vt:lpstr>Summary</vt:lpstr>
      <vt:lpstr>Acknowledgements</vt:lpstr>
      <vt:lpstr>SPWLA MEMEBRSHIP Advantages</vt:lpstr>
      <vt:lpstr>61st ANNUAL SPWLA Symposium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Yared</dc:creator>
  <cp:lastModifiedBy>Nigel Clegg</cp:lastModifiedBy>
  <cp:revision>54</cp:revision>
  <dcterms:created xsi:type="dcterms:W3CDTF">2019-07-04T23:40:33Z</dcterms:created>
  <dcterms:modified xsi:type="dcterms:W3CDTF">2020-01-07T11:24:38Z</dcterms:modified>
</cp:coreProperties>
</file>